
<file path=[Content_Types].xml><?xml version="1.0" encoding="utf-8"?>
<Types xmlns="http://schemas.openxmlformats.org/package/2006/content-types">
  <Default Extension="png" ContentType="image/pn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7" r:id="rId8"/>
    <p:sldId id="262" r:id="rId9"/>
    <p:sldId id="263" r:id="rId10"/>
    <p:sldId id="264" r:id="rId11"/>
    <p:sldId id="265" r:id="rId12"/>
    <p:sldId id="266" r:id="rId13"/>
    <p:sldId id="268" r:id="rId14"/>
    <p:sldId id="269" r:id="rId1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80" d="100"/>
          <a:sy n="80" d="100"/>
        </p:scale>
        <p:origin x="136" y="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ím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2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71600" y="1803405"/>
            <a:ext cx="9448800" cy="1825096"/>
          </a:xfrm>
        </p:spPr>
        <p:txBody>
          <a:bodyPr anchor="b">
            <a:normAutofit/>
          </a:bodyPr>
          <a:lstStyle>
            <a:lvl1pPr algn="l">
              <a:defRPr sz="6000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632201"/>
            <a:ext cx="9448800" cy="685800"/>
          </a:xfrm>
        </p:spPr>
        <p:txBody>
          <a:bodyPr>
            <a:normAutofit/>
          </a:bodyPr>
          <a:lstStyle>
            <a:lvl1pPr marL="0" indent="0" algn="l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hu-HU"/>
              <a:t>Kattintson ide az alcím mintájának szerkesztéséhez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09561" y="4314328"/>
            <a:ext cx="2910840" cy="374642"/>
          </a:xfrm>
        </p:spPr>
        <p:txBody>
          <a:bodyPr/>
          <a:lstStyle/>
          <a:p>
            <a:fld id="{48A87A34-81AB-432B-8DAE-1953F412C126}" type="datetimeFigureOut">
              <a:rPr lang="en-US" dirty="0"/>
              <a:t>4/10/2019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371600" y="4323845"/>
            <a:ext cx="6400800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077200" y="1430866"/>
            <a:ext cx="2743200" cy="365125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ámakép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77" y="4697360"/>
            <a:ext cx="10822034" cy="819355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1727" y="941439"/>
            <a:ext cx="10821840" cy="3478161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hu-HU"/>
              <a:t>Kép beszúrásához kattintson az ikonra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5516715"/>
            <a:ext cx="10820400" cy="701969"/>
          </a:xfrm>
        </p:spPr>
        <p:txBody>
          <a:bodyPr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4/10/2019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Cím és képaláír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C2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753532"/>
            <a:ext cx="10820400" cy="2802467"/>
          </a:xfrm>
        </p:spPr>
        <p:txBody>
          <a:bodyPr anchor="ctr"/>
          <a:lstStyle>
            <a:lvl1pPr algn="l">
              <a:defRPr sz="3200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649133"/>
            <a:ext cx="10130516" cy="999067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814452" y="381000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48A87A34-81AB-432B-8DAE-1953F412C126}" type="datetimeFigureOut">
              <a:rPr lang="en-US" dirty="0"/>
              <a:pPr/>
              <a:t>4/10/2019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9941"/>
            <a:ext cx="6991492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Idézet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C2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467" y="753533"/>
            <a:ext cx="10151533" cy="2604495"/>
          </a:xfrm>
        </p:spPr>
        <p:txBody>
          <a:bodyPr anchor="ctr"/>
          <a:lstStyle>
            <a:lvl1pPr algn="l">
              <a:defRPr sz="3200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303865" y="3365556"/>
            <a:ext cx="9592736" cy="44444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959862"/>
            <a:ext cx="10151533" cy="679871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814452" y="381000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48A87A34-81AB-432B-8DAE-1953F412C126}" type="datetimeFigureOut">
              <a:rPr lang="en-US" dirty="0"/>
              <a:pPr/>
              <a:t>4/10/2019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9941"/>
            <a:ext cx="6991492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476250" y="93345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984230" y="270129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évkárty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2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495" y="1124701"/>
            <a:ext cx="10146186" cy="2511835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648315"/>
            <a:ext cx="10144654" cy="999885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814452" y="378883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48A87A34-81AB-432B-8DAE-1953F412C126}" type="datetimeFigureOut">
              <a:rPr lang="en-US" dirty="0"/>
              <a:pPr/>
              <a:t>4/10/2019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8883"/>
            <a:ext cx="6991492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hasá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2895600" y="761999"/>
            <a:ext cx="8610599" cy="1303867"/>
          </a:xfrm>
        </p:spPr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85800" y="2202080"/>
            <a:ext cx="3456432" cy="617320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5799" y="2904565"/>
            <a:ext cx="3456432" cy="331413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368800" y="2201333"/>
            <a:ext cx="3456432" cy="626534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366858" y="2904067"/>
            <a:ext cx="3456432" cy="331461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8051800" y="2192866"/>
            <a:ext cx="3456432" cy="626534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8051801" y="2904565"/>
            <a:ext cx="3456432" cy="331413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4/10/2019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képhasá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2895600" y="762000"/>
            <a:ext cx="8610599" cy="1295400"/>
          </a:xfrm>
        </p:spPr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88618" y="4191000"/>
            <a:ext cx="3451582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8618" y="2362200"/>
            <a:ext cx="3451582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hu-HU"/>
              <a:t>Kép beszúrásához kattintson az ikonra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88618" y="4873764"/>
            <a:ext cx="3451582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374263" y="4191000"/>
            <a:ext cx="3448935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374263" y="2362200"/>
            <a:ext cx="3448936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hu-HU"/>
              <a:t>Kép beszúrásához kattintson az ikonra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374264" y="4873763"/>
            <a:ext cx="3448935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8049731" y="4191000"/>
            <a:ext cx="3456469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049855" y="2362200"/>
            <a:ext cx="3447878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hu-HU"/>
              <a:t>Kép beszúrásához kattintson az ikonra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8049731" y="4873761"/>
            <a:ext cx="3452445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4/10/2019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Cím és függőlege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2194559"/>
            <a:ext cx="10820400" cy="4024125"/>
          </a:xfrm>
        </p:spPr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4/10/2019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Függőleges cím é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C2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48800" y="745066"/>
            <a:ext cx="2057400" cy="3903133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24466" y="745067"/>
            <a:ext cx="8204201" cy="3903133"/>
          </a:xfrm>
        </p:spPr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814452" y="379941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48A87A34-81AB-432B-8DAE-1953F412C126}" type="datetimeFigureOut">
              <a:rPr lang="en-US" dirty="0"/>
              <a:pPr/>
              <a:t>4/10/2019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5800" y="381000"/>
            <a:ext cx="6991492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ím és tarta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4/10/2019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zakaszfejlé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2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753533"/>
            <a:ext cx="10820399" cy="2801935"/>
          </a:xfrm>
        </p:spPr>
        <p:txBody>
          <a:bodyPr anchor="b">
            <a:normAutofit/>
          </a:bodyPr>
          <a:lstStyle>
            <a:lvl1pPr algn="r">
              <a:defRPr sz="4000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467" y="3641725"/>
            <a:ext cx="10490200" cy="955675"/>
          </a:xfrm>
        </p:spPr>
        <p:txBody>
          <a:bodyPr>
            <a:normAutofit/>
          </a:bodyPr>
          <a:lstStyle>
            <a:lvl1pPr marL="0" indent="0" algn="r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814452" y="381000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48A87A34-81AB-432B-8DAE-1953F412C126}" type="datetimeFigureOut">
              <a:rPr lang="en-US" dirty="0"/>
              <a:pPr/>
              <a:t>4/10/2019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5800" y="381001"/>
            <a:ext cx="6991492" cy="36406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tartalomré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2194559"/>
            <a:ext cx="5334000" cy="4024125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2194559"/>
            <a:ext cx="5334000" cy="4024125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4/10/2019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Összehasonlít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95600" y="762000"/>
            <a:ext cx="8610600" cy="1295400"/>
          </a:xfrm>
        </p:spPr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9" y="2183802"/>
            <a:ext cx="5079991" cy="823912"/>
          </a:xfrm>
        </p:spPr>
        <p:txBody>
          <a:bodyPr anchor="b">
            <a:norm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5800" y="3132666"/>
            <a:ext cx="5311775" cy="3086019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00800" y="2183802"/>
            <a:ext cx="5105400" cy="823912"/>
          </a:xfrm>
        </p:spPr>
        <p:txBody>
          <a:bodyPr anchor="b">
            <a:norm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3132666"/>
            <a:ext cx="5334000" cy="3086019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4/10/2019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sak cí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4/10/2019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Ü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4/10/2019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artalomrész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524000"/>
            <a:ext cx="4114800" cy="1600200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95582" y="746759"/>
            <a:ext cx="6510618" cy="5471925"/>
          </a:xfrm>
        </p:spPr>
        <p:txBody>
          <a:bodyPr anchor="ctr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3124199"/>
            <a:ext cx="4114800" cy="309448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4/10/2019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Kép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524000"/>
            <a:ext cx="6873240" cy="1600200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861238" y="751241"/>
            <a:ext cx="3644962" cy="5467443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hu-HU"/>
              <a:t>Kép beszúrásához kattintson az ikonra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3124199"/>
            <a:ext cx="6873240" cy="309448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4/10/2019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2-HD-TOP.png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44145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895600" y="764373"/>
            <a:ext cx="8610600" cy="12930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194560"/>
            <a:ext cx="10820400" cy="40241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595360" y="6356350"/>
            <a:ext cx="291084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A87A34-81AB-432B-8DAE-1953F412C126}" type="datetimeFigureOut">
              <a:rPr lang="en-US" dirty="0"/>
              <a:pPr/>
              <a:t>4/10/2019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0" y="6355845"/>
            <a:ext cx="7772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63000" y="38100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6" r:id="rId12"/>
    <p:sldLayoutId id="2147483663" r:id="rId13"/>
    <p:sldLayoutId id="2147483667" r:id="rId14"/>
    <p:sldLayoutId id="2147483668" r:id="rId15"/>
    <p:sldLayoutId id="2147483658" r:id="rId16"/>
    <p:sldLayoutId id="2147483659" r:id="rId17"/>
  </p:sldLayoutIdLst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xStyles>
    <p:titleStyle>
      <a:lvl1pPr algn="r" defTabSz="914400" rtl="0" eaLnBrk="1" latinLnBrk="0" hangingPunct="1">
        <a:lnSpc>
          <a:spcPct val="90000"/>
        </a:lnSpc>
        <a:spcBef>
          <a:spcPct val="0"/>
        </a:spcBef>
        <a:buNone/>
        <a:defRPr sz="40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jpg"/><Relationship Id="rId5" Type="http://schemas.openxmlformats.org/officeDocument/2006/relationships/image" Target="../media/image10.png"/><Relationship Id="rId4" Type="http://schemas.openxmlformats.org/officeDocument/2006/relationships/image" Target="../media/image24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7" Type="http://schemas.openxmlformats.org/officeDocument/2006/relationships/image" Target="../media/image31.jpg"/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jpg"/><Relationship Id="rId5" Type="http://schemas.openxmlformats.org/officeDocument/2006/relationships/image" Target="../media/image29.jpg"/><Relationship Id="rId4" Type="http://schemas.openxmlformats.org/officeDocument/2006/relationships/image" Target="../media/image28.jpg"/></Relationships>
</file>

<file path=ppt/slides/_rels/slide14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12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g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5" Type="http://schemas.microsoft.com/office/2007/relationships/hdphoto" Target="../media/hdphoto2.wdp"/><Relationship Id="rId4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BD5FB356-5234-4BA1-9EF6-5DD86A0F7A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64048" y="1987826"/>
            <a:ext cx="6942151" cy="1486893"/>
          </a:xfrm>
        </p:spPr>
        <p:txBody>
          <a:bodyPr>
            <a:normAutofit/>
          </a:bodyPr>
          <a:lstStyle/>
          <a:p>
            <a:r>
              <a:rPr lang="hu-HU" sz="8000" dirty="0" err="1"/>
              <a:t>Our</a:t>
            </a:r>
            <a:r>
              <a:rPr lang="hu-HU" sz="8000" dirty="0"/>
              <a:t> </a:t>
            </a:r>
            <a:r>
              <a:rPr lang="hu-HU" sz="8000" dirty="0" err="1"/>
              <a:t>school</a:t>
            </a:r>
            <a:endParaRPr lang="hu-HU" sz="8000" dirty="0"/>
          </a:p>
        </p:txBody>
      </p:sp>
      <p:sp>
        <p:nvSpPr>
          <p:cNvPr id="3" name="Alcím 2">
            <a:extLst>
              <a:ext uri="{FF2B5EF4-FFF2-40B4-BE49-F238E27FC236}">
                <a16:creationId xmlns:a16="http://schemas.microsoft.com/office/drawing/2014/main" id="{4DCAF76F-3B08-4A56-AAD4-FF61FC3CDAC0}"/>
              </a:ext>
            </a:extLst>
          </p:cNvPr>
          <p:cNvSpPr>
            <a:spLocks noGrp="1"/>
          </p:cNvSpPr>
          <p:nvPr>
            <p:ph type="subTitle" idx="4294967295"/>
          </p:nvPr>
        </p:nvSpPr>
        <p:spPr>
          <a:xfrm>
            <a:off x="6059488" y="3632200"/>
            <a:ext cx="6132512" cy="685800"/>
          </a:xfrm>
        </p:spPr>
        <p:txBody>
          <a:bodyPr>
            <a:normAutofit lnSpcReduction="10000"/>
          </a:bodyPr>
          <a:lstStyle/>
          <a:p>
            <a:r>
              <a:rPr lang="hu-HU" dirty="0" err="1" smtClean="0"/>
              <a:t>By</a:t>
            </a:r>
            <a:r>
              <a:rPr lang="hu-HU" dirty="0"/>
              <a:t> </a:t>
            </a:r>
            <a:r>
              <a:rPr lang="hu-HU" dirty="0" smtClean="0"/>
              <a:t>Roland Fehér, Henriett </a:t>
            </a:r>
            <a:r>
              <a:rPr lang="hu-HU" dirty="0" err="1" smtClean="0"/>
              <a:t>Mócsai</a:t>
            </a:r>
            <a:r>
              <a:rPr lang="hu-HU" dirty="0" smtClean="0"/>
              <a:t>, Alexandra Vidra</a:t>
            </a:r>
            <a:endParaRPr lang="hu-HU" dirty="0"/>
          </a:p>
        </p:txBody>
      </p:sp>
      <p:pic>
        <p:nvPicPr>
          <p:cNvPr id="5" name="Kép 4">
            <a:extLst>
              <a:ext uri="{FF2B5EF4-FFF2-40B4-BE49-F238E27FC236}">
                <a16:creationId xmlns:a16="http://schemas.microsoft.com/office/drawing/2014/main" id="{E8C71FE8-E97D-4E69-9AC9-F0133D19396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4227" r="32022" b="-2"/>
          <a:stretch/>
        </p:blipFill>
        <p:spPr>
          <a:xfrm>
            <a:off x="464234" y="1138883"/>
            <a:ext cx="3752288" cy="3752288"/>
          </a:xfrm>
          <a:prstGeom prst="rect">
            <a:avLst/>
          </a:prstGeom>
        </p:spPr>
      </p:pic>
      <p:pic>
        <p:nvPicPr>
          <p:cNvPr id="6" name="Kép 5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2932" y="707666"/>
            <a:ext cx="2626261" cy="1026299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017516144"/>
      </p:ext>
    </p:extLst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3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FCC342F7-C57E-4794-BFCB-5699DBD3B8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 err="1"/>
              <a:t>Some</a:t>
            </a:r>
            <a:r>
              <a:rPr lang="hu-HU" dirty="0"/>
              <a:t> </a:t>
            </a:r>
            <a:r>
              <a:rPr lang="hu-HU" dirty="0" err="1"/>
              <a:t>vocational</a:t>
            </a:r>
            <a:r>
              <a:rPr lang="hu-HU" dirty="0"/>
              <a:t> in </a:t>
            </a:r>
            <a:r>
              <a:rPr lang="hu-HU" dirty="0" err="1"/>
              <a:t>our</a:t>
            </a:r>
            <a:r>
              <a:rPr lang="hu-HU" dirty="0"/>
              <a:t> </a:t>
            </a:r>
            <a:r>
              <a:rPr lang="hu-HU" dirty="0" err="1"/>
              <a:t>school</a:t>
            </a:r>
            <a:r>
              <a:rPr lang="hu-HU" dirty="0"/>
              <a:t>:</a:t>
            </a:r>
          </a:p>
        </p:txBody>
      </p:sp>
      <p:sp>
        <p:nvSpPr>
          <p:cNvPr id="3" name="Tartalom helye 2">
            <a:extLst>
              <a:ext uri="{FF2B5EF4-FFF2-40B4-BE49-F238E27FC236}">
                <a16:creationId xmlns:a16="http://schemas.microsoft.com/office/drawing/2014/main" id="{6C776222-AF9B-43EF-926A-C1939339AA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9279" y="1728750"/>
            <a:ext cx="4798358" cy="5522319"/>
          </a:xfrm>
        </p:spPr>
        <p:txBody>
          <a:bodyPr>
            <a:normAutofit fontScale="77500" lnSpcReduction="20000"/>
          </a:bodyPr>
          <a:lstStyle/>
          <a:p>
            <a:pPr>
              <a:lnSpc>
                <a:spcPct val="150000"/>
              </a:lnSpc>
            </a:pPr>
            <a:r>
              <a:rPr lang="hu-HU" sz="2800" dirty="0"/>
              <a:t>Financial Accounting </a:t>
            </a:r>
            <a:r>
              <a:rPr lang="hu-HU" sz="2800" dirty="0" err="1"/>
              <a:t>Assistant</a:t>
            </a:r>
            <a:endParaRPr lang="hu-HU" sz="2800" dirty="0"/>
          </a:p>
          <a:p>
            <a:pPr>
              <a:lnSpc>
                <a:spcPct val="150000"/>
              </a:lnSpc>
            </a:pPr>
            <a:r>
              <a:rPr lang="hu-HU" sz="2800" dirty="0"/>
              <a:t>Financial </a:t>
            </a:r>
            <a:r>
              <a:rPr lang="hu-HU" sz="2800" dirty="0" err="1"/>
              <a:t>products</a:t>
            </a:r>
            <a:r>
              <a:rPr lang="hu-HU" sz="2800" dirty="0"/>
              <a:t> </a:t>
            </a:r>
            <a:r>
              <a:rPr lang="hu-HU" sz="2800" dirty="0" err="1"/>
              <a:t>sales</a:t>
            </a:r>
            <a:endParaRPr lang="hu-HU" sz="2800" dirty="0"/>
          </a:p>
          <a:p>
            <a:pPr>
              <a:lnSpc>
                <a:spcPct val="150000"/>
              </a:lnSpc>
            </a:pPr>
            <a:r>
              <a:rPr lang="hu-HU" sz="2800" dirty="0" err="1"/>
              <a:t>Entrepreneur</a:t>
            </a:r>
            <a:r>
              <a:rPr lang="hu-HU" sz="2800" dirty="0"/>
              <a:t> and </a:t>
            </a:r>
            <a:r>
              <a:rPr lang="hu-HU" sz="2800" dirty="0" err="1"/>
              <a:t>Payroll</a:t>
            </a:r>
            <a:r>
              <a:rPr lang="hu-HU" sz="2800" dirty="0"/>
              <a:t> </a:t>
            </a:r>
            <a:r>
              <a:rPr lang="hu-HU" sz="2800" dirty="0" err="1"/>
              <a:t>Analyst</a:t>
            </a:r>
            <a:r>
              <a:rPr lang="hu-HU" sz="2800" dirty="0"/>
              <a:t> </a:t>
            </a:r>
            <a:r>
              <a:rPr lang="hu-HU" sz="2800" dirty="0" err="1"/>
              <a:t>Analyst</a:t>
            </a:r>
            <a:endParaRPr lang="hu-HU" sz="2800" dirty="0"/>
          </a:p>
          <a:p>
            <a:pPr>
              <a:lnSpc>
                <a:spcPct val="150000"/>
              </a:lnSpc>
            </a:pPr>
            <a:r>
              <a:rPr lang="hu-HU" sz="2800" dirty="0" err="1"/>
              <a:t>Logistics</a:t>
            </a:r>
            <a:r>
              <a:rPr lang="hu-HU" sz="2800" dirty="0"/>
              <a:t> </a:t>
            </a:r>
            <a:r>
              <a:rPr lang="hu-HU" sz="2800" dirty="0" err="1"/>
              <a:t>administrator</a:t>
            </a:r>
            <a:endParaRPr lang="hu-HU" sz="2800" dirty="0"/>
          </a:p>
          <a:p>
            <a:pPr>
              <a:lnSpc>
                <a:spcPct val="150000"/>
              </a:lnSpc>
            </a:pPr>
            <a:r>
              <a:rPr lang="hu-HU" sz="2800" dirty="0"/>
              <a:t>Merchant</a:t>
            </a:r>
          </a:p>
          <a:p>
            <a:pPr>
              <a:lnSpc>
                <a:spcPct val="150000"/>
              </a:lnSpc>
            </a:pPr>
            <a:r>
              <a:rPr lang="hu-HU" sz="2800" dirty="0"/>
              <a:t>Business </a:t>
            </a:r>
            <a:r>
              <a:rPr lang="hu-HU" sz="2800" dirty="0" err="1"/>
              <a:t>secretary</a:t>
            </a:r>
            <a:endParaRPr lang="hu-HU" sz="2800" dirty="0"/>
          </a:p>
          <a:p>
            <a:pPr>
              <a:lnSpc>
                <a:spcPct val="150000"/>
              </a:lnSpc>
            </a:pPr>
            <a:r>
              <a:rPr lang="hu-HU" sz="2800" dirty="0" err="1"/>
              <a:t>Economic</a:t>
            </a:r>
            <a:r>
              <a:rPr lang="hu-HU" sz="2800" dirty="0"/>
              <a:t> </a:t>
            </a:r>
            <a:r>
              <a:rPr lang="hu-HU" sz="2800" dirty="0" err="1"/>
              <a:t>Informatics</a:t>
            </a:r>
            <a:endParaRPr lang="hu-HU" sz="2800" dirty="0"/>
          </a:p>
          <a:p>
            <a:pPr>
              <a:lnSpc>
                <a:spcPct val="150000"/>
              </a:lnSpc>
            </a:pPr>
            <a:r>
              <a:rPr lang="hu-HU" sz="2800" dirty="0" err="1"/>
              <a:t>Accountant</a:t>
            </a:r>
            <a:endParaRPr lang="hu-HU" sz="2800" dirty="0"/>
          </a:p>
        </p:txBody>
      </p:sp>
      <p:pic>
        <p:nvPicPr>
          <p:cNvPr id="6" name="Kép 5">
            <a:extLst>
              <a:ext uri="{FF2B5EF4-FFF2-40B4-BE49-F238E27FC236}">
                <a16:creationId xmlns:a16="http://schemas.microsoft.com/office/drawing/2014/main" id="{00A41C6E-4251-4609-9B11-2652BC7EB55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6256"/>
          <a:stretch/>
        </p:blipFill>
        <p:spPr>
          <a:xfrm>
            <a:off x="7534820" y="2057401"/>
            <a:ext cx="4193353" cy="4277235"/>
          </a:xfrm>
          <a:prstGeom prst="rect">
            <a:avLst/>
          </a:prstGeom>
        </p:spPr>
      </p:pic>
      <p:pic>
        <p:nvPicPr>
          <p:cNvPr id="8" name="Kép 7">
            <a:extLst>
              <a:ext uri="{FF2B5EF4-FFF2-40B4-BE49-F238E27FC236}">
                <a16:creationId xmlns:a16="http://schemas.microsoft.com/office/drawing/2014/main" id="{A98FC0AC-14FD-4F54-A176-5F67357B20B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21771" y="1552913"/>
            <a:ext cx="2148457" cy="21484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5855892"/>
      </p:ext>
    </p:extLst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75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25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75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6B4A0643-AD53-4720-BAB2-2FE9D99105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WHY WE LIKE THIS SCHOOL?</a:t>
            </a:r>
            <a:endParaRPr lang="hu-HU" dirty="0"/>
          </a:p>
        </p:txBody>
      </p:sp>
      <p:sp>
        <p:nvSpPr>
          <p:cNvPr id="3" name="Tartalom helye 2">
            <a:extLst>
              <a:ext uri="{FF2B5EF4-FFF2-40B4-BE49-F238E27FC236}">
                <a16:creationId xmlns:a16="http://schemas.microsoft.com/office/drawing/2014/main" id="{3CEE093A-BB13-4445-9810-4B68122F3FC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5800" y="2194560"/>
            <a:ext cx="9531626" cy="4024125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2800" dirty="0"/>
              <a:t>Our teachers are not simply teachers, they are qualified specialists thus they can teach us the important issues and what we can handle specific situations</a:t>
            </a:r>
          </a:p>
          <a:p>
            <a:pPr>
              <a:lnSpc>
                <a:spcPct val="150000"/>
              </a:lnSpc>
            </a:pPr>
            <a:r>
              <a:rPr lang="en-US" sz="2800" dirty="0"/>
              <a:t>Our school is modern and up-to-date</a:t>
            </a:r>
          </a:p>
        </p:txBody>
      </p:sp>
    </p:spTree>
    <p:extLst>
      <p:ext uri="{BB962C8B-B14F-4D97-AF65-F5344CB8AC3E}">
        <p14:creationId xmlns:p14="http://schemas.microsoft.com/office/powerpoint/2010/main" val="2536953868"/>
      </p:ext>
    </p:extLst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Tartalom helye 4">
            <a:extLst>
              <a:ext uri="{FF2B5EF4-FFF2-40B4-BE49-F238E27FC236}">
                <a16:creationId xmlns:a16="http://schemas.microsoft.com/office/drawing/2014/main" id="{97D00C8E-3E59-4014-A29B-983086AC37B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188590" y="3105443"/>
            <a:ext cx="5003409" cy="3752557"/>
          </a:xfrm>
        </p:spPr>
      </p:pic>
      <p:pic>
        <p:nvPicPr>
          <p:cNvPr id="7" name="Kép 6">
            <a:extLst>
              <a:ext uri="{FF2B5EF4-FFF2-40B4-BE49-F238E27FC236}">
                <a16:creationId xmlns:a16="http://schemas.microsoft.com/office/drawing/2014/main" id="{70CF4E8E-E8EE-4281-978C-D1F9F5BB4D0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23999" b="15283"/>
          <a:stretch/>
        </p:blipFill>
        <p:spPr>
          <a:xfrm>
            <a:off x="5169647" y="1240424"/>
            <a:ext cx="6203853" cy="2825139"/>
          </a:xfrm>
          <a:prstGeom prst="rect">
            <a:avLst/>
          </a:prstGeom>
        </p:spPr>
      </p:pic>
      <p:pic>
        <p:nvPicPr>
          <p:cNvPr id="9" name="Kép 8">
            <a:extLst>
              <a:ext uri="{FF2B5EF4-FFF2-40B4-BE49-F238E27FC236}">
                <a16:creationId xmlns:a16="http://schemas.microsoft.com/office/drawing/2014/main" id="{149460CB-33E5-4E03-B066-2A6A2C5AE0B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" y="2982350"/>
            <a:ext cx="5169646" cy="3875649"/>
          </a:xfrm>
          <a:prstGeom prst="rect">
            <a:avLst/>
          </a:prstGeom>
        </p:spPr>
      </p:pic>
      <p:pic>
        <p:nvPicPr>
          <p:cNvPr id="11" name="Kép 10">
            <a:extLst>
              <a:ext uri="{FF2B5EF4-FFF2-40B4-BE49-F238E27FC236}">
                <a16:creationId xmlns:a16="http://schemas.microsoft.com/office/drawing/2014/main" id="{95EC996F-A4B6-4594-863A-1EF26D7CAB7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413723" y="640079"/>
            <a:ext cx="1755924" cy="2342271"/>
          </a:xfrm>
          <a:prstGeom prst="rect">
            <a:avLst/>
          </a:prstGeom>
        </p:spPr>
      </p:pic>
      <p:pic>
        <p:nvPicPr>
          <p:cNvPr id="13" name="Kép 12">
            <a:extLst>
              <a:ext uri="{FF2B5EF4-FFF2-40B4-BE49-F238E27FC236}">
                <a16:creationId xmlns:a16="http://schemas.microsoft.com/office/drawing/2014/main" id="{F52543AD-3805-44F3-9675-EB5728FCC89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164016" y="4065563"/>
            <a:ext cx="2024574" cy="20245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0903595"/>
      </p:ext>
    </p:extLst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E067E8B5-89C3-4D74-8D43-2C6283507F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61316" y="764373"/>
            <a:ext cx="6244883" cy="1293028"/>
          </a:xfrm>
        </p:spPr>
        <p:txBody>
          <a:bodyPr>
            <a:normAutofit/>
          </a:bodyPr>
          <a:lstStyle/>
          <a:p>
            <a:r>
              <a:rPr lang="hu-HU" dirty="0"/>
              <a:t>w</a:t>
            </a:r>
            <a:r>
              <a:rPr lang="en-US" dirty="0"/>
              <a:t>E ALSO TOOK PART IN INTERESTING ACTIVITIE</a:t>
            </a:r>
            <a:r>
              <a:rPr lang="hu-HU" dirty="0"/>
              <a:t>s</a:t>
            </a:r>
          </a:p>
        </p:txBody>
      </p:sp>
      <p:sp>
        <p:nvSpPr>
          <p:cNvPr id="3" name="Tartalom helye 2">
            <a:extLst>
              <a:ext uri="{FF2B5EF4-FFF2-40B4-BE49-F238E27FC236}">
                <a16:creationId xmlns:a16="http://schemas.microsoft.com/office/drawing/2014/main" id="{801A9252-C390-43FC-84F1-8121E0A945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5800" y="2194560"/>
            <a:ext cx="4125351" cy="4024125"/>
          </a:xfrm>
        </p:spPr>
        <p:txBody>
          <a:bodyPr>
            <a:normAutofit lnSpcReduction="10000"/>
          </a:bodyPr>
          <a:lstStyle/>
          <a:p>
            <a:r>
              <a:rPr lang="hu-HU" sz="2800" dirty="0"/>
              <a:t>Audi Hungaria </a:t>
            </a:r>
            <a:r>
              <a:rPr lang="hu-HU" sz="2800" dirty="0" err="1"/>
              <a:t>Factory</a:t>
            </a:r>
            <a:endParaRPr lang="hu-HU" sz="2800" dirty="0"/>
          </a:p>
          <a:p>
            <a:r>
              <a:rPr lang="hu-HU" sz="2800" dirty="0"/>
              <a:t>OSZTV</a:t>
            </a:r>
          </a:p>
          <a:p>
            <a:r>
              <a:rPr lang="hu-HU" sz="2800" dirty="0"/>
              <a:t>The </a:t>
            </a:r>
            <a:r>
              <a:rPr lang="hu-HU" sz="2800" dirty="0" err="1"/>
              <a:t>Chocolate</a:t>
            </a:r>
            <a:r>
              <a:rPr lang="hu-HU" sz="2800" dirty="0"/>
              <a:t> Museum</a:t>
            </a:r>
          </a:p>
          <a:p>
            <a:r>
              <a:rPr lang="hu-HU" sz="2800" dirty="0"/>
              <a:t>Liszt Ferenc Airport</a:t>
            </a:r>
          </a:p>
          <a:p>
            <a:r>
              <a:rPr lang="hu-HU" sz="2800" dirty="0" err="1"/>
              <a:t>Educatio</a:t>
            </a:r>
            <a:endParaRPr lang="hu-HU" sz="2800" dirty="0"/>
          </a:p>
          <a:p>
            <a:r>
              <a:rPr lang="hu-HU" sz="2800" dirty="0"/>
              <a:t>Zwack Unicum </a:t>
            </a:r>
            <a:r>
              <a:rPr lang="hu-HU" sz="2800" dirty="0" err="1"/>
              <a:t>Factory</a:t>
            </a:r>
            <a:endParaRPr lang="hu-HU" sz="2800" dirty="0"/>
          </a:p>
          <a:p>
            <a:pPr marL="0" indent="0">
              <a:buNone/>
            </a:pPr>
            <a:endParaRPr lang="hu-HU" sz="2800" dirty="0"/>
          </a:p>
        </p:txBody>
      </p:sp>
      <p:pic>
        <p:nvPicPr>
          <p:cNvPr id="5" name="Kép 4">
            <a:extLst>
              <a:ext uri="{FF2B5EF4-FFF2-40B4-BE49-F238E27FC236}">
                <a16:creationId xmlns:a16="http://schemas.microsoft.com/office/drawing/2014/main" id="{F74EBC75-8CF5-4035-A260-375ED988A7D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66648" y="4535074"/>
            <a:ext cx="4125352" cy="2315455"/>
          </a:xfrm>
          <a:prstGeom prst="rect">
            <a:avLst/>
          </a:prstGeom>
        </p:spPr>
      </p:pic>
      <p:pic>
        <p:nvPicPr>
          <p:cNvPr id="7" name="Kép 6">
            <a:extLst>
              <a:ext uri="{FF2B5EF4-FFF2-40B4-BE49-F238E27FC236}">
                <a16:creationId xmlns:a16="http://schemas.microsoft.com/office/drawing/2014/main" id="{566ED405-C984-468D-9953-AB116A7189F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68407" y="2833874"/>
            <a:ext cx="2215115" cy="4024125"/>
          </a:xfrm>
          <a:prstGeom prst="rect">
            <a:avLst/>
          </a:prstGeom>
        </p:spPr>
      </p:pic>
      <p:pic>
        <p:nvPicPr>
          <p:cNvPr id="9" name="Kép 8">
            <a:extLst>
              <a:ext uri="{FF2B5EF4-FFF2-40B4-BE49-F238E27FC236}">
                <a16:creationId xmlns:a16="http://schemas.microsoft.com/office/drawing/2014/main" id="{B2A601CE-C481-4763-A219-0D6C85EA5B4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75964" y="2057401"/>
            <a:ext cx="5195668" cy="3896751"/>
          </a:xfrm>
          <a:prstGeom prst="rect">
            <a:avLst/>
          </a:prstGeom>
        </p:spPr>
      </p:pic>
      <p:pic>
        <p:nvPicPr>
          <p:cNvPr id="11" name="Kép 10">
            <a:extLst>
              <a:ext uri="{FF2B5EF4-FFF2-40B4-BE49-F238E27FC236}">
                <a16:creationId xmlns:a16="http://schemas.microsoft.com/office/drawing/2014/main" id="{669E08CB-02F3-43C0-85BC-1FF3CC38EA0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616506" y="3587262"/>
            <a:ext cx="4360984" cy="3270738"/>
          </a:xfrm>
          <a:prstGeom prst="rect">
            <a:avLst/>
          </a:prstGeom>
        </p:spPr>
      </p:pic>
      <p:pic>
        <p:nvPicPr>
          <p:cNvPr id="13" name="Kép 12">
            <a:extLst>
              <a:ext uri="{FF2B5EF4-FFF2-40B4-BE49-F238E27FC236}">
                <a16:creationId xmlns:a16="http://schemas.microsoft.com/office/drawing/2014/main" id="{3A51BDDC-B6D1-4A62-A8B2-1DC3B0FDA25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131127" y="1976075"/>
            <a:ext cx="4060873" cy="3045655"/>
          </a:xfrm>
          <a:prstGeom prst="rect">
            <a:avLst/>
          </a:prstGeom>
        </p:spPr>
      </p:pic>
      <p:pic>
        <p:nvPicPr>
          <p:cNvPr id="15" name="Kép 14">
            <a:extLst>
              <a:ext uri="{FF2B5EF4-FFF2-40B4-BE49-F238E27FC236}">
                <a16:creationId xmlns:a16="http://schemas.microsoft.com/office/drawing/2014/main" id="{716A7373-83BC-4079-9E7A-4C081653BFD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332688" y="3625947"/>
            <a:ext cx="5303901" cy="32707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1545551"/>
      </p:ext>
    </p:extLst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750"/>
                            </p:stCondLst>
                            <p:childTnLst>
                              <p:par>
                                <p:cTn id="27" presetID="53" presetClass="entr" presetSubtype="16" fill="hold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53" presetClass="entr" presetSubtype="16" fill="hold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250"/>
                            </p:stCondLst>
                            <p:childTnLst>
                              <p:par>
                                <p:cTn id="39" presetID="53" presetClass="entr" presetSubtype="16" fill="hold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500"/>
                            </p:stCondLst>
                            <p:childTnLst>
                              <p:par>
                                <p:cTn id="45" presetID="53" presetClass="entr" presetSubtype="16" fill="hold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750"/>
                            </p:stCondLst>
                            <p:childTnLst>
                              <p:par>
                                <p:cTn id="51" presetID="53" presetClass="entr" presetSubtype="16" fill="hold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7000"/>
                            </p:stCondLst>
                            <p:childTnLst>
                              <p:par>
                                <p:cTn id="57" presetID="53" presetClass="entr" presetSubtype="16" fill="hold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9127639B-64B4-4055-91C8-B71BB46B9C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69566" y="3803374"/>
            <a:ext cx="6748670" cy="2928730"/>
          </a:xfrm>
        </p:spPr>
        <p:txBody>
          <a:bodyPr>
            <a:normAutofit/>
          </a:bodyPr>
          <a:lstStyle/>
          <a:p>
            <a:r>
              <a:rPr lang="hu-HU" sz="5400" dirty="0" err="1" smtClean="0"/>
              <a:t>Thank</a:t>
            </a:r>
            <a:r>
              <a:rPr lang="hu-HU" sz="5400" dirty="0" smtClean="0"/>
              <a:t> </a:t>
            </a:r>
            <a:r>
              <a:rPr lang="hu-HU" sz="5400" dirty="0" err="1" smtClean="0"/>
              <a:t>You</a:t>
            </a:r>
            <a:r>
              <a:rPr lang="hu-HU" sz="5400" dirty="0" smtClean="0"/>
              <a:t> </a:t>
            </a:r>
            <a:r>
              <a:rPr lang="hu-HU" sz="5400" dirty="0" err="1"/>
              <a:t>for</a:t>
            </a:r>
            <a:r>
              <a:rPr lang="hu-HU" sz="5400" dirty="0"/>
              <a:t> </a:t>
            </a:r>
            <a:r>
              <a:rPr lang="hu-HU" sz="5400" dirty="0" err="1"/>
              <a:t>your</a:t>
            </a:r>
            <a:r>
              <a:rPr lang="hu-HU" sz="5400" dirty="0"/>
              <a:t> </a:t>
            </a:r>
            <a:r>
              <a:rPr lang="hu-HU" sz="5400" dirty="0" err="1" smtClean="0"/>
              <a:t>Attention</a:t>
            </a:r>
            <a:r>
              <a:rPr lang="hu-HU" sz="5400" dirty="0" smtClean="0"/>
              <a:t>!</a:t>
            </a:r>
            <a:endParaRPr lang="hu-HU" sz="5400" dirty="0"/>
          </a:p>
        </p:txBody>
      </p:sp>
      <p:pic>
        <p:nvPicPr>
          <p:cNvPr id="5" name="Tartalom helye 4">
            <a:extLst>
              <a:ext uri="{FF2B5EF4-FFF2-40B4-BE49-F238E27FC236}">
                <a16:creationId xmlns:a16="http://schemas.microsoft.com/office/drawing/2014/main" id="{907EA65C-96D1-438A-B04E-BE33FBC94A7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20000"/>
                    </a14:imgEffect>
                  </a14:imgLayer>
                </a14:imgProps>
              </a:ext>
            </a:extLst>
          </a:blip>
          <a:srcRect t="7807" b="3355"/>
          <a:stretch/>
        </p:blipFill>
        <p:spPr>
          <a:xfrm>
            <a:off x="901147" y="1769165"/>
            <a:ext cx="3538330" cy="5088835"/>
          </a:xfrm>
        </p:spPr>
      </p:pic>
      <p:pic>
        <p:nvPicPr>
          <p:cNvPr id="7" name="Kép 6">
            <a:extLst>
              <a:ext uri="{FF2B5EF4-FFF2-40B4-BE49-F238E27FC236}">
                <a16:creationId xmlns:a16="http://schemas.microsoft.com/office/drawing/2014/main" id="{7A5A38E9-4F29-4C87-8CA9-C769301BCDD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52525" y="1769165"/>
            <a:ext cx="1937630" cy="19167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5868130"/>
      </p:ext>
    </p:extLst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3C6BB15A-4FEE-4FA2-98F8-A4AF36BBB3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 err="1"/>
              <a:t>Where</a:t>
            </a:r>
            <a:r>
              <a:rPr lang="hu-HU" dirty="0"/>
              <a:t>?</a:t>
            </a:r>
          </a:p>
        </p:txBody>
      </p:sp>
      <p:sp>
        <p:nvSpPr>
          <p:cNvPr id="3" name="Tartalom helye 2">
            <a:extLst>
              <a:ext uri="{FF2B5EF4-FFF2-40B4-BE49-F238E27FC236}">
                <a16:creationId xmlns:a16="http://schemas.microsoft.com/office/drawing/2014/main" id="{E34E56BF-C49E-4F21-BF07-59A219919E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5799" y="1758462"/>
            <a:ext cx="4162865" cy="1183521"/>
          </a:xfrm>
        </p:spPr>
        <p:txBody>
          <a:bodyPr>
            <a:normAutofit/>
          </a:bodyPr>
          <a:lstStyle/>
          <a:p>
            <a:r>
              <a:rPr lang="hu-HU" sz="2800" dirty="0" err="1"/>
              <a:t>Our</a:t>
            </a:r>
            <a:r>
              <a:rPr lang="hu-HU" sz="2800" dirty="0"/>
              <a:t> </a:t>
            </a:r>
            <a:r>
              <a:rPr lang="hu-HU" sz="2800" dirty="0" err="1"/>
              <a:t>school</a:t>
            </a:r>
            <a:r>
              <a:rPr lang="hu-HU" sz="2800" dirty="0"/>
              <a:t> is in Budapest, Hungary.</a:t>
            </a:r>
          </a:p>
        </p:txBody>
      </p:sp>
      <p:pic>
        <p:nvPicPr>
          <p:cNvPr id="7" name="Kép 6">
            <a:extLst>
              <a:ext uri="{FF2B5EF4-FFF2-40B4-BE49-F238E27FC236}">
                <a16:creationId xmlns:a16="http://schemas.microsoft.com/office/drawing/2014/main" id="{9E11293B-82E8-4995-83B0-BADC89A6BC2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48665" y="1758462"/>
            <a:ext cx="7343335" cy="5099538"/>
          </a:xfrm>
          <a:prstGeom prst="rect">
            <a:avLst/>
          </a:prstGeom>
        </p:spPr>
      </p:pic>
      <p:pic>
        <p:nvPicPr>
          <p:cNvPr id="9" name="Kép 8">
            <a:extLst>
              <a:ext uri="{FF2B5EF4-FFF2-40B4-BE49-F238E27FC236}">
                <a16:creationId xmlns:a16="http://schemas.microsoft.com/office/drawing/2014/main" id="{7D466290-E2D4-44A3-9044-8C75C45FC34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317618"/>
            <a:ext cx="4850041" cy="19812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3473001"/>
      </p:ext>
    </p:extLst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Tartalom helye 3">
            <a:extLst>
              <a:ext uri="{FF2B5EF4-FFF2-40B4-BE49-F238E27FC236}">
                <a16:creationId xmlns:a16="http://schemas.microsoft.com/office/drawing/2014/main" id="{907F6F9E-5CC4-43CF-B356-43ACB42F356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" y="2489982"/>
            <a:ext cx="7765366" cy="4368018"/>
          </a:xfrm>
          <a:prstGeom prst="rect">
            <a:avLst/>
          </a:prstGeom>
        </p:spPr>
      </p:pic>
      <p:pic>
        <p:nvPicPr>
          <p:cNvPr id="6" name="Kép 5">
            <a:extLst>
              <a:ext uri="{FF2B5EF4-FFF2-40B4-BE49-F238E27FC236}">
                <a16:creationId xmlns:a16="http://schemas.microsoft.com/office/drawing/2014/main" id="{E9292447-AD42-4843-A26B-0525A417EB5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55212" y="0"/>
            <a:ext cx="6536788" cy="43592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0036425"/>
      </p:ext>
    </p:extLst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artalom helye 5">
            <a:extLst>
              <a:ext uri="{FF2B5EF4-FFF2-40B4-BE49-F238E27FC236}">
                <a16:creationId xmlns:a16="http://schemas.microsoft.com/office/drawing/2014/main" id="{78C242B7-ECCD-428E-BC5D-15C02777CDB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2278" y="1491176"/>
            <a:ext cx="4582602" cy="2736267"/>
          </a:xfrm>
        </p:spPr>
        <p:txBody>
          <a:bodyPr>
            <a:normAutofit/>
          </a:bodyPr>
          <a:lstStyle/>
          <a:p>
            <a:r>
              <a:rPr lang="en-US" sz="2800" dirty="0"/>
              <a:t>It is called BGSZC </a:t>
            </a:r>
            <a:r>
              <a:rPr lang="en-US" sz="2800" dirty="0" err="1"/>
              <a:t>Belvárosi</a:t>
            </a:r>
            <a:r>
              <a:rPr lang="en-US" sz="2800" dirty="0"/>
              <a:t> </a:t>
            </a:r>
            <a:r>
              <a:rPr lang="en-US" sz="2800" dirty="0" err="1"/>
              <a:t>Gazdasági</a:t>
            </a:r>
            <a:r>
              <a:rPr lang="en-US" sz="2800" dirty="0"/>
              <a:t> </a:t>
            </a:r>
            <a:r>
              <a:rPr lang="en-US" sz="2800" dirty="0" err="1"/>
              <a:t>Szakgimnáziuma</a:t>
            </a:r>
            <a:r>
              <a:rPr lang="en-US" sz="2800" dirty="0"/>
              <a:t> (Vocational High School of Economics)</a:t>
            </a:r>
          </a:p>
        </p:txBody>
      </p:sp>
      <p:pic>
        <p:nvPicPr>
          <p:cNvPr id="8" name="Kép 7">
            <a:extLst>
              <a:ext uri="{FF2B5EF4-FFF2-40B4-BE49-F238E27FC236}">
                <a16:creationId xmlns:a16="http://schemas.microsoft.com/office/drawing/2014/main" id="{C0432A52-11F0-4DC7-90D4-3C5D4B96924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54880" y="2395728"/>
            <a:ext cx="7437120" cy="44622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195897"/>
      </p:ext>
    </p:extLst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Tartalom helye 4">
            <a:extLst>
              <a:ext uri="{FF2B5EF4-FFF2-40B4-BE49-F238E27FC236}">
                <a16:creationId xmlns:a16="http://schemas.microsoft.com/office/drawing/2014/main" id="{0E696678-0B7B-402D-934B-6E26BA609D1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175106" y="2835475"/>
            <a:ext cx="3016894" cy="4024313"/>
          </a:xfrm>
        </p:spPr>
      </p:pic>
      <p:pic>
        <p:nvPicPr>
          <p:cNvPr id="7" name="Kép 6">
            <a:extLst>
              <a:ext uri="{FF2B5EF4-FFF2-40B4-BE49-F238E27FC236}">
                <a16:creationId xmlns:a16="http://schemas.microsoft.com/office/drawing/2014/main" id="{74B3A74C-D318-4E9E-8CA5-082EE2D5D13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77765" y="1065151"/>
            <a:ext cx="3018235" cy="4024313"/>
          </a:xfrm>
          <a:prstGeom prst="rect">
            <a:avLst/>
          </a:prstGeom>
        </p:spPr>
      </p:pic>
      <p:pic>
        <p:nvPicPr>
          <p:cNvPr id="9" name="Kép 8">
            <a:extLst>
              <a:ext uri="{FF2B5EF4-FFF2-40B4-BE49-F238E27FC236}">
                <a16:creationId xmlns:a16="http://schemas.microsoft.com/office/drawing/2014/main" id="{A3010B4D-9BE7-4510-9DF4-E839C8B2CA6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2835475"/>
            <a:ext cx="3016894" cy="4022525"/>
          </a:xfrm>
          <a:prstGeom prst="rect">
            <a:avLst/>
          </a:prstGeom>
        </p:spPr>
      </p:pic>
      <p:pic>
        <p:nvPicPr>
          <p:cNvPr id="11" name="Kép 10">
            <a:extLst>
              <a:ext uri="{FF2B5EF4-FFF2-40B4-BE49-F238E27FC236}">
                <a16:creationId xmlns:a16="http://schemas.microsoft.com/office/drawing/2014/main" id="{9A2D3714-8872-42AE-A2DC-6B88DB02BD3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415017" y="-442918"/>
            <a:ext cx="8847936" cy="38719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837309"/>
      </p:ext>
    </p:extLst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891FB71D-898B-4E4D-9E07-7E255FCB5C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6816" y="764373"/>
            <a:ext cx="4999383" cy="1293028"/>
          </a:xfrm>
        </p:spPr>
        <p:txBody>
          <a:bodyPr>
            <a:normAutofit/>
          </a:bodyPr>
          <a:lstStyle/>
          <a:p>
            <a:r>
              <a:rPr lang="hu-HU" dirty="0"/>
              <a:t>10TH ANNIVERSARY</a:t>
            </a:r>
          </a:p>
        </p:txBody>
      </p:sp>
      <p:sp>
        <p:nvSpPr>
          <p:cNvPr id="3" name="Tartalom helye 2">
            <a:extLst>
              <a:ext uri="{FF2B5EF4-FFF2-40B4-BE49-F238E27FC236}">
                <a16:creationId xmlns:a16="http://schemas.microsoft.com/office/drawing/2014/main" id="{D5DD93F2-AA8C-4C64-841D-FEED58A8095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0166" y="2057401"/>
            <a:ext cx="10820400" cy="1293028"/>
          </a:xfrm>
        </p:spPr>
        <p:txBody>
          <a:bodyPr>
            <a:normAutofit/>
          </a:bodyPr>
          <a:lstStyle/>
          <a:p>
            <a:r>
              <a:rPr lang="en-US" sz="2800" dirty="0"/>
              <a:t>After the educational projects had been completed, the education could start on 1 September 2008 in a new building. The 2017- 2018 academic year </a:t>
            </a:r>
            <a:r>
              <a:rPr lang="hu-HU" sz="2800" dirty="0" err="1"/>
              <a:t>was</a:t>
            </a:r>
            <a:r>
              <a:rPr lang="en-US" sz="2800" dirty="0"/>
              <a:t> the 10th year.</a:t>
            </a:r>
            <a:endParaRPr lang="hu-HU" sz="2800" dirty="0"/>
          </a:p>
        </p:txBody>
      </p:sp>
      <p:pic>
        <p:nvPicPr>
          <p:cNvPr id="12" name="Kép 11">
            <a:extLst>
              <a:ext uri="{FF2B5EF4-FFF2-40B4-BE49-F238E27FC236}">
                <a16:creationId xmlns:a16="http://schemas.microsoft.com/office/drawing/2014/main" id="{24D8D4E8-A8AA-4A21-8C5A-12A65C6E6BE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0410" t="4718"/>
          <a:stretch/>
        </p:blipFill>
        <p:spPr>
          <a:xfrm>
            <a:off x="450166" y="3434996"/>
            <a:ext cx="3812345" cy="3423004"/>
          </a:xfrm>
          <a:prstGeom prst="rect">
            <a:avLst/>
          </a:prstGeom>
        </p:spPr>
      </p:pic>
      <p:pic>
        <p:nvPicPr>
          <p:cNvPr id="14" name="Kép 13">
            <a:extLst>
              <a:ext uri="{FF2B5EF4-FFF2-40B4-BE49-F238E27FC236}">
                <a16:creationId xmlns:a16="http://schemas.microsoft.com/office/drawing/2014/main" id="{1BA234AE-FE5A-4495-BBE8-62C305FA179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20941" y="3431998"/>
            <a:ext cx="2571750" cy="3429000"/>
          </a:xfrm>
          <a:prstGeom prst="rect">
            <a:avLst/>
          </a:prstGeom>
        </p:spPr>
      </p:pic>
      <p:pic>
        <p:nvPicPr>
          <p:cNvPr id="16" name="Kép 15">
            <a:extLst>
              <a:ext uri="{FF2B5EF4-FFF2-40B4-BE49-F238E27FC236}">
                <a16:creationId xmlns:a16="http://schemas.microsoft.com/office/drawing/2014/main" id="{21261432-E5AF-4F08-984B-9A22F45D1C0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639888" y="3429000"/>
            <a:ext cx="2630678" cy="35075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7360308"/>
      </p:ext>
    </p:extLst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75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Tartalom helye 4">
            <a:extLst>
              <a:ext uri="{FF2B5EF4-FFF2-40B4-BE49-F238E27FC236}">
                <a16:creationId xmlns:a16="http://schemas.microsoft.com/office/drawing/2014/main" id="{6665E42D-855E-4DCE-83FD-EABE69E436F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0"/>
                    </a14:imgEffect>
                  </a14:imgLayer>
                </a14:imgProps>
              </a:ext>
            </a:extLst>
          </a:blip>
          <a:srcRect t="24006"/>
          <a:stretch/>
        </p:blipFill>
        <p:spPr>
          <a:xfrm>
            <a:off x="0" y="2994991"/>
            <a:ext cx="6777797" cy="3863009"/>
          </a:xfrm>
        </p:spPr>
      </p:pic>
      <p:pic>
        <p:nvPicPr>
          <p:cNvPr id="7" name="Kép 6">
            <a:extLst>
              <a:ext uri="{FF2B5EF4-FFF2-40B4-BE49-F238E27FC236}">
                <a16:creationId xmlns:a16="http://schemas.microsoft.com/office/drawing/2014/main" id="{B68100A5-EBDA-42A4-BB09-E6ACE8F1C793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/>
                    </a14:imgEffect>
                  </a14:imgLayer>
                </a14:imgProps>
              </a:ext>
            </a:extLst>
          </a:blip>
          <a:srcRect t="24006"/>
          <a:stretch/>
        </p:blipFill>
        <p:spPr>
          <a:xfrm>
            <a:off x="5414203" y="622850"/>
            <a:ext cx="6777797" cy="38630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0858367"/>
      </p:ext>
    </p:extLst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CA5234B5-E1D5-444B-8EE3-D29EFA0017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94852" y="377554"/>
            <a:ext cx="6311348" cy="1293028"/>
          </a:xfrm>
        </p:spPr>
        <p:txBody>
          <a:bodyPr/>
          <a:lstStyle/>
          <a:p>
            <a:r>
              <a:rPr lang="en-US" dirty="0"/>
              <a:t>OUR SCHOOL IS UNIQUE BECAUSE...</a:t>
            </a:r>
            <a:endParaRPr lang="hu-HU" dirty="0"/>
          </a:p>
        </p:txBody>
      </p:sp>
      <p:sp>
        <p:nvSpPr>
          <p:cNvPr id="3" name="Tartalom helye 2">
            <a:extLst>
              <a:ext uri="{FF2B5EF4-FFF2-40B4-BE49-F238E27FC236}">
                <a16:creationId xmlns:a16="http://schemas.microsoft.com/office/drawing/2014/main" id="{47B82264-E781-4B76-AC4F-BB07EB73898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7286" y="2057400"/>
            <a:ext cx="5730456" cy="4800599"/>
          </a:xfrm>
        </p:spPr>
        <p:txBody>
          <a:bodyPr>
            <a:normAutofit/>
          </a:bodyPr>
          <a:lstStyle/>
          <a:p>
            <a:r>
              <a:rPr lang="en-US" sz="2800" dirty="0"/>
              <a:t>The students are teenagers over 18 and adults because in my school there are full-time and evening classes.</a:t>
            </a:r>
          </a:p>
          <a:p>
            <a:r>
              <a:rPr lang="en-US" sz="2800" dirty="0"/>
              <a:t>Therefore this is very flexible.</a:t>
            </a:r>
          </a:p>
          <a:p>
            <a:r>
              <a:rPr lang="en-US" sz="2800" dirty="0"/>
              <a:t>Trainings are useful we have theoretical and</a:t>
            </a:r>
            <a:r>
              <a:rPr lang="hu-HU" sz="2800" dirty="0"/>
              <a:t> </a:t>
            </a:r>
            <a:r>
              <a:rPr lang="en-US" sz="2800" dirty="0"/>
              <a:t>practical lessons too.</a:t>
            </a:r>
          </a:p>
        </p:txBody>
      </p:sp>
      <p:pic>
        <p:nvPicPr>
          <p:cNvPr id="5" name="Kép 4">
            <a:extLst>
              <a:ext uri="{FF2B5EF4-FFF2-40B4-BE49-F238E27FC236}">
                <a16:creationId xmlns:a16="http://schemas.microsoft.com/office/drawing/2014/main" id="{0DABA11A-8008-4D47-9BED-C431046B201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431" b="18662"/>
          <a:stretch/>
        </p:blipFill>
        <p:spPr>
          <a:xfrm>
            <a:off x="7046742" y="3705636"/>
            <a:ext cx="5145258" cy="3152364"/>
          </a:xfrm>
          <a:prstGeom prst="rect">
            <a:avLst/>
          </a:prstGeom>
        </p:spPr>
      </p:pic>
      <p:pic>
        <p:nvPicPr>
          <p:cNvPr id="7" name="Kép 6">
            <a:extLst>
              <a:ext uri="{FF2B5EF4-FFF2-40B4-BE49-F238E27FC236}">
                <a16:creationId xmlns:a16="http://schemas.microsoft.com/office/drawing/2014/main" id="{28260BD1-17B8-41B2-B585-7D95778DB34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97742" y="1670582"/>
            <a:ext cx="3807440" cy="28555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5801885"/>
      </p:ext>
    </p:extLst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5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17998BE6-7E6E-4FB9-843E-FE6D145232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905460" y="764373"/>
            <a:ext cx="2600739" cy="1293028"/>
          </a:xfrm>
        </p:spPr>
        <p:txBody>
          <a:bodyPr/>
          <a:lstStyle/>
          <a:p>
            <a:r>
              <a:rPr lang="hu-HU" dirty="0"/>
              <a:t>CLASSES</a:t>
            </a:r>
          </a:p>
        </p:txBody>
      </p:sp>
      <p:sp>
        <p:nvSpPr>
          <p:cNvPr id="3" name="Tartalom helye 2">
            <a:extLst>
              <a:ext uri="{FF2B5EF4-FFF2-40B4-BE49-F238E27FC236}">
                <a16:creationId xmlns:a16="http://schemas.microsoft.com/office/drawing/2014/main" id="{6401FFBF-98F4-47DF-BC55-96850C1569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5800" y="2194560"/>
            <a:ext cx="10820400" cy="1661823"/>
          </a:xfrm>
        </p:spPr>
        <p:txBody>
          <a:bodyPr>
            <a:normAutofit/>
          </a:bodyPr>
          <a:lstStyle/>
          <a:p>
            <a:r>
              <a:rPr lang="en-US" sz="2800" dirty="0"/>
              <a:t>The school has 11 classes there are appr.400 full- time students.</a:t>
            </a:r>
          </a:p>
          <a:p>
            <a:r>
              <a:rPr lang="en-US" sz="2800" dirty="0"/>
              <a:t>Plus the evening classes.</a:t>
            </a:r>
          </a:p>
        </p:txBody>
      </p:sp>
    </p:spTree>
    <p:extLst>
      <p:ext uri="{BB962C8B-B14F-4D97-AF65-F5344CB8AC3E}">
        <p14:creationId xmlns:p14="http://schemas.microsoft.com/office/powerpoint/2010/main" val="2627832148"/>
      </p:ext>
    </p:extLst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theme/theme1.xml><?xml version="1.0" encoding="utf-8"?>
<a:theme xmlns:a="http://schemas.openxmlformats.org/drawingml/2006/main" name="Kondenzcsík">
  <a:themeElements>
    <a:clrScheme name="Vapor Trail">
      <a:dk1>
        <a:sysClr val="windowText" lastClr="000000"/>
      </a:dk1>
      <a:lt1>
        <a:sysClr val="window" lastClr="FFFFFF"/>
      </a:lt1>
      <a:dk2>
        <a:srgbClr val="454545"/>
      </a:dk2>
      <a:lt2>
        <a:srgbClr val="DADADA"/>
      </a:lt2>
      <a:accent1>
        <a:srgbClr val="E5224E"/>
      </a:accent1>
      <a:accent2>
        <a:srgbClr val="9D074E"/>
      </a:accent2>
      <a:accent3>
        <a:srgbClr val="7F2294"/>
      </a:accent3>
      <a:accent4>
        <a:srgbClr val="8D65EA"/>
      </a:accent4>
      <a:accent5>
        <a:srgbClr val="588FE2"/>
      </a:accent5>
      <a:accent6>
        <a:srgbClr val="127CA4"/>
      </a:accent6>
      <a:hlink>
        <a:srgbClr val="FB4AB6"/>
      </a:hlink>
      <a:folHlink>
        <a:srgbClr val="F98FE9"/>
      </a:folHlink>
    </a:clrScheme>
    <a:fontScheme name="Vapor Trail">
      <a:majorFont>
        <a:latin typeface="Century Gothic" panose="020B0502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Vapor Trail">
      <a:fillStyleLst>
        <a:solidFill>
          <a:schemeClr val="phClr"/>
        </a:solidFill>
        <a:gradFill rotWithShape="1">
          <a:gsLst>
            <a:gs pos="0">
              <a:schemeClr val="phClr">
                <a:tint val="69000"/>
                <a:alpha val="100000"/>
                <a:satMod val="109000"/>
                <a:lumMod val="110000"/>
              </a:schemeClr>
            </a:gs>
            <a:gs pos="52000">
              <a:schemeClr val="phClr">
                <a:tint val="74000"/>
                <a:satMod val="100000"/>
                <a:lumMod val="104000"/>
              </a:schemeClr>
            </a:gs>
            <a:gs pos="100000">
              <a:schemeClr val="phClr">
                <a:tint val="78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00000"/>
                <a:lumMod val="104000"/>
              </a:schemeClr>
            </a:gs>
            <a:gs pos="78000">
              <a:schemeClr val="phClr">
                <a:shade val="100000"/>
                <a:satMod val="11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  <a:scene3d>
            <a:camera prst="orthographicFront">
              <a:rot lat="0" lon="0" rev="0"/>
            </a:camera>
            <a:lightRig rig="threePt" dir="t"/>
          </a:scene3d>
          <a:sp3d>
            <a:bevelT w="25400" h="12700"/>
          </a:sp3d>
        </a:effectStyle>
        <a:effectStyle>
          <a:effectLst>
            <a:outerShdw blurRad="57150" dist="19050" dir="5400000" algn="ctr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>
            <a:bevelT w="50800" h="2540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Vapor Trail" id="{4FDF2955-7D9C-493C-B9F9-C205151B46CD}" vid="{6DB8EB18-3657-4051-A897-2ED38832359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151</TotalTime>
  <Words>220</Words>
  <Application>Microsoft Office PowerPoint</Application>
  <PresentationFormat>Szélesvásznú</PresentationFormat>
  <Paragraphs>34</Paragraphs>
  <Slides>14</Slides>
  <Notes>0</Notes>
  <HiddenSlides>0</HiddenSlides>
  <MMClips>0</MMClips>
  <ScaleCrop>false</ScaleCrop>
  <HeadingPairs>
    <vt:vector size="6" baseType="variant">
      <vt:variant>
        <vt:lpstr>Használt betűtípusok</vt:lpstr>
      </vt:variant>
      <vt:variant>
        <vt:i4>2</vt:i4>
      </vt:variant>
      <vt:variant>
        <vt:lpstr>Téma</vt:lpstr>
      </vt:variant>
      <vt:variant>
        <vt:i4>1</vt:i4>
      </vt:variant>
      <vt:variant>
        <vt:lpstr>Diacímek</vt:lpstr>
      </vt:variant>
      <vt:variant>
        <vt:i4>14</vt:i4>
      </vt:variant>
    </vt:vector>
  </HeadingPairs>
  <TitlesOfParts>
    <vt:vector size="17" baseType="lpstr">
      <vt:lpstr>Arial</vt:lpstr>
      <vt:lpstr>Century Gothic</vt:lpstr>
      <vt:lpstr>Kondenzcsík</vt:lpstr>
      <vt:lpstr>Our school</vt:lpstr>
      <vt:lpstr>Where?</vt:lpstr>
      <vt:lpstr>PowerPoint-bemutató</vt:lpstr>
      <vt:lpstr>PowerPoint-bemutató</vt:lpstr>
      <vt:lpstr>PowerPoint-bemutató</vt:lpstr>
      <vt:lpstr>10TH ANNIVERSARY</vt:lpstr>
      <vt:lpstr>PowerPoint-bemutató</vt:lpstr>
      <vt:lpstr>OUR SCHOOL IS UNIQUE BECAUSE...</vt:lpstr>
      <vt:lpstr>CLASSES</vt:lpstr>
      <vt:lpstr>Some vocational in our school:</vt:lpstr>
      <vt:lpstr>WHY WE LIKE THIS SCHOOL?</vt:lpstr>
      <vt:lpstr>PowerPoint-bemutató</vt:lpstr>
      <vt:lpstr>wE ALSO TOOK PART IN INTERESTING ACTIVITIEs</vt:lpstr>
      <vt:lpstr>Thank You for your Attention!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Our school</dc:title>
  <dc:creator>Meli</dc:creator>
  <cp:lastModifiedBy>Windows-felhasználó</cp:lastModifiedBy>
  <cp:revision>17</cp:revision>
  <dcterms:created xsi:type="dcterms:W3CDTF">2018-10-05T21:44:14Z</dcterms:created>
  <dcterms:modified xsi:type="dcterms:W3CDTF">2019-04-10T18:49:48Z</dcterms:modified>
</cp:coreProperties>
</file>